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54"/>
  </p:notesMasterIdLst>
  <p:sldIdLst>
    <p:sldId id="265" r:id="rId2"/>
    <p:sldId id="268" r:id="rId3"/>
    <p:sldId id="399" r:id="rId4"/>
    <p:sldId id="377" r:id="rId5"/>
    <p:sldId id="332" r:id="rId6"/>
    <p:sldId id="312" r:id="rId7"/>
    <p:sldId id="400" r:id="rId8"/>
    <p:sldId id="401" r:id="rId9"/>
    <p:sldId id="393" r:id="rId10"/>
    <p:sldId id="333" r:id="rId11"/>
    <p:sldId id="425" r:id="rId12"/>
    <p:sldId id="327" r:id="rId13"/>
    <p:sldId id="395" r:id="rId14"/>
    <p:sldId id="418" r:id="rId15"/>
    <p:sldId id="337" r:id="rId16"/>
    <p:sldId id="313" r:id="rId17"/>
    <p:sldId id="403" r:id="rId18"/>
    <p:sldId id="404" r:id="rId19"/>
    <p:sldId id="426" r:id="rId20"/>
    <p:sldId id="406" r:id="rId21"/>
    <p:sldId id="407" r:id="rId22"/>
    <p:sldId id="408" r:id="rId23"/>
    <p:sldId id="409" r:id="rId24"/>
    <p:sldId id="411" r:id="rId25"/>
    <p:sldId id="413" r:id="rId26"/>
    <p:sldId id="414" r:id="rId27"/>
    <p:sldId id="415" r:id="rId28"/>
    <p:sldId id="417" r:id="rId29"/>
    <p:sldId id="396" r:id="rId30"/>
    <p:sldId id="381" r:id="rId31"/>
    <p:sldId id="383" r:id="rId32"/>
    <p:sldId id="388" r:id="rId33"/>
    <p:sldId id="344" r:id="rId34"/>
    <p:sldId id="342" r:id="rId35"/>
    <p:sldId id="346" r:id="rId36"/>
    <p:sldId id="343" r:id="rId37"/>
    <p:sldId id="347" r:id="rId38"/>
    <p:sldId id="345" r:id="rId39"/>
    <p:sldId id="348" r:id="rId40"/>
    <p:sldId id="349" r:id="rId41"/>
    <p:sldId id="374" r:id="rId42"/>
    <p:sldId id="385" r:id="rId43"/>
    <p:sldId id="386" r:id="rId44"/>
    <p:sldId id="419" r:id="rId45"/>
    <p:sldId id="397" r:id="rId46"/>
    <p:sldId id="350" r:id="rId47"/>
    <p:sldId id="398" r:id="rId48"/>
    <p:sldId id="420" r:id="rId49"/>
    <p:sldId id="341" r:id="rId50"/>
    <p:sldId id="423" r:id="rId51"/>
    <p:sldId id="421" r:id="rId52"/>
    <p:sldId id="424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6"/>
    <p:restoredTop sz="82438"/>
  </p:normalViewPr>
  <p:slideViewPr>
    <p:cSldViewPr snapToGrid="0" snapToObjects="1">
      <p:cViewPr varScale="1">
        <p:scale>
          <a:sx n="103" d="100"/>
          <a:sy n="103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4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6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9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22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652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33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Doing</a:t>
            </a:r>
            <a:r>
              <a:rPr lang="en-US" baseline="0" dirty="0"/>
              <a:t> the basic setup for population-level data. Can also use individual data with a similar set of variables (1 line for each observation at each time period)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you can do this in R, it’s easier in Excel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6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3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</a:p>
          <a:p>
            <a:r>
              <a:rPr lang="en-US" baseline="0" dirty="0"/>
              <a:t>Regression error of each point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9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</a:t>
            </a:r>
            <a:r>
              <a:rPr lang="en-US" baseline="0" dirty="0"/>
              <a:t> Average (1)</a:t>
            </a:r>
          </a:p>
          <a:p>
            <a:r>
              <a:rPr lang="en-US" baseline="0" dirty="0"/>
              <a:t>upsilon represents error term and previous error term, theta is relationship</a:t>
            </a:r>
          </a:p>
          <a:p>
            <a:r>
              <a:rPr lang="en-US" baseline="0" dirty="0"/>
              <a:t>Size of the random shock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053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8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8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6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2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ACF: correlation of a variable with itself over time</a:t>
            </a:r>
          </a:p>
          <a:p>
            <a:r>
              <a:rPr lang="en-US" dirty="0"/>
              <a:t>PACF: correlation</a:t>
            </a:r>
            <a:r>
              <a:rPr lang="en-US" baseline="0" dirty="0"/>
              <a:t> of a variable with itself after removing linear </a:t>
            </a:r>
            <a:r>
              <a:rPr lang="en-US" baseline="0" dirty="0" err="1"/>
              <a:t>dependance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1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Average monthly water flow over the year in cubic </a:t>
            </a:r>
            <a:r>
              <a:rPr lang="en-US" baseline="0" dirty="0" err="1"/>
              <a:t>metres</a:t>
            </a:r>
            <a:r>
              <a:rPr lang="en-US" baseline="0" dirty="0"/>
              <a:t>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1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5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decay on ACF,</a:t>
            </a:r>
            <a:r>
              <a:rPr lang="en-US" baseline="0" dirty="0"/>
              <a:t> spike at 1 on PACF</a:t>
            </a:r>
          </a:p>
          <a:p>
            <a:r>
              <a:rPr lang="en-US" baseline="0" dirty="0"/>
              <a:t>Conclude AR(1) process for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02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3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149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8 on the right—consistent with the DWT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98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4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41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7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water flow in 10^8</a:t>
            </a:r>
            <a:r>
              <a:rPr lang="en-US" baseline="0" dirty="0"/>
              <a:t> cubic </a:t>
            </a:r>
            <a:r>
              <a:rPr lang="en-US" baseline="0" dirty="0" err="1"/>
              <a:t>metres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Point near 1913 was a recognized drought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3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60728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2021-03-08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406650" y="4360864"/>
            <a:ext cx="7387947" cy="2071687"/>
          </a:xfrm>
          <a:solidFill>
            <a:srgbClr val="E5E9EA"/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14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2021-03-08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181721" y="1627267"/>
            <a:ext cx="9859425" cy="4805284"/>
          </a:xfrm>
          <a:solidFill>
            <a:schemeClr val="accent3">
              <a:lumMod val="40000"/>
              <a:lumOff val="60000"/>
            </a:schemeClr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11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2</a:t>
            </a:r>
          </a:p>
          <a:p>
            <a:r>
              <a:rPr lang="en-US" dirty="0"/>
              <a:t>Michael Law</a:t>
            </a:r>
          </a:p>
          <a:p>
            <a:r>
              <a:rPr lang="en-US" dirty="0" err="1"/>
              <a:t>michael.law@ubc.ca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Inspect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you are looking for:</a:t>
            </a:r>
          </a:p>
          <a:p>
            <a:pPr lvl="1"/>
            <a:r>
              <a:rPr lang="en-US" dirty="0"/>
              <a:t>Trends</a:t>
            </a:r>
          </a:p>
          <a:p>
            <a:pPr lvl="2"/>
            <a:r>
              <a:rPr lang="en-US" dirty="0"/>
              <a:t>Linear</a:t>
            </a:r>
          </a:p>
          <a:p>
            <a:pPr lvl="2"/>
            <a:r>
              <a:rPr lang="en-US" dirty="0"/>
              <a:t>Polynomial</a:t>
            </a:r>
          </a:p>
          <a:p>
            <a:pPr lvl="2"/>
            <a:r>
              <a:rPr lang="en-US" dirty="0"/>
              <a:t>Seasonal (next week!)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Potential interventions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/>
              <a:t>“Wild” points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65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1106277"/>
            <a:ext cx="10190747" cy="367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Input dataset and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axis variables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dataset,aes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=count))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geom_point</a:t>
            </a:r>
            <a:r>
              <a:rPr lang="en-US" sz="1800" dirty="0"/>
              <a:t>(color="red")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line through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geom_line</a:t>
            </a:r>
            <a:r>
              <a:rPr lang="en-US" sz="1800" dirty="0"/>
              <a:t>(color="red")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Change figure aesthetics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xlab</a:t>
            </a:r>
            <a:r>
              <a:rPr lang="en-US" sz="1800" dirty="0"/>
              <a:t>("Month")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ylab</a:t>
            </a:r>
            <a:r>
              <a:rPr lang="en-US" sz="1800" dirty="0"/>
              <a:t>("Number of Outpatient Visits")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ylim</a:t>
            </a:r>
            <a:r>
              <a:rPr lang="en-US" sz="1800" dirty="0"/>
              <a:t>(c(0,900))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theme_bw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24369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12" y="0"/>
            <a:ext cx="10308375" cy="58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Preliminary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70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3166769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standard OLS regression with a time series specification</a:t>
            </a:r>
          </a:p>
          <a:p>
            <a:endParaRPr lang="en-US" dirty="0"/>
          </a:p>
          <a:p>
            <a:r>
              <a:rPr lang="en-US" dirty="0"/>
              <a:t>We will work through:</a:t>
            </a:r>
          </a:p>
          <a:p>
            <a:pPr lvl="1"/>
            <a:r>
              <a:rPr lang="en-US" dirty="0"/>
              <a:t>Intercept-only</a:t>
            </a:r>
          </a:p>
          <a:p>
            <a:pPr lvl="1"/>
            <a:r>
              <a:rPr lang="en-US" dirty="0"/>
              <a:t>Simple time trend</a:t>
            </a:r>
          </a:p>
          <a:p>
            <a:pPr lvl="1"/>
            <a:r>
              <a:rPr lang="en-US" dirty="0"/>
              <a:t>Quadratic time trend</a:t>
            </a:r>
          </a:p>
          <a:p>
            <a:endParaRPr lang="en-US" dirty="0"/>
          </a:p>
          <a:p>
            <a:r>
              <a:rPr lang="en-US" dirty="0"/>
              <a:t>This will form the basis for checks about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74045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Intercept-only Model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602B02F-403C-9742-8F78-30D19B945893}"/>
              </a:ext>
            </a:extLst>
          </p:cNvPr>
          <p:cNvSpPr/>
          <p:nvPr/>
        </p:nvSpPr>
        <p:spPr>
          <a:xfrm>
            <a:off x="2646947" y="3233738"/>
            <a:ext cx="144380" cy="30078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3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only an intercept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ols.model</a:t>
            </a:r>
            <a:r>
              <a:rPr lang="en-US" sz="1800" dirty="0"/>
              <a:t> &lt;- </a:t>
            </a:r>
            <a:r>
              <a:rPr lang="en-US" sz="1800" dirty="0" err="1"/>
              <a:t>lm</a:t>
            </a:r>
            <a:r>
              <a:rPr lang="en-US" sz="1800" dirty="0"/>
              <a:t>(count ~ 1,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</a:t>
            </a:r>
            <a:r>
              <a:rPr lang="en-US" sz="1800" dirty="0" err="1"/>
              <a:t>ols.model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</a:t>
            </a:r>
            <a:r>
              <a:rPr lang="en-US" sz="1800" dirty="0" err="1"/>
              <a:t>ols.model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5915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06326-D270-4141-9246-CE7B8766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89" y="914400"/>
            <a:ext cx="7272422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0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1106277"/>
            <a:ext cx="10190747" cy="367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Input dataset and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x,y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axis variables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dataset,aes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=count))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geom_point</a:t>
            </a:r>
            <a:r>
              <a:rPr lang="en-US" sz="1800" dirty="0"/>
              <a:t>(color="pink")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fitted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geom_line</a:t>
            </a:r>
            <a:r>
              <a:rPr lang="en-US" sz="1800" dirty="0"/>
              <a:t>(</a:t>
            </a:r>
            <a:r>
              <a:rPr lang="en-US" sz="1800" dirty="0" err="1"/>
              <a:t>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</a:t>
            </a:r>
            <a:r>
              <a:rPr lang="en-US" sz="1800" dirty="0" err="1"/>
              <a:t>ols.model$fitted.values</a:t>
            </a:r>
            <a:r>
              <a:rPr lang="en-US" sz="1800" dirty="0"/>
              <a:t>),color="red")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Change figure aesthetics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xlab</a:t>
            </a:r>
            <a:r>
              <a:rPr lang="en-US" sz="1800" dirty="0"/>
              <a:t>("Month")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ylab</a:t>
            </a:r>
            <a:r>
              <a:rPr lang="en-US" sz="1800" dirty="0"/>
              <a:t>("Number of Outpatient Visits")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ylim</a:t>
            </a:r>
            <a:r>
              <a:rPr lang="en-US" sz="1800" dirty="0"/>
              <a:t>(c(0,900))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theme_bw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6118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time series modeling</a:t>
            </a:r>
          </a:p>
          <a:p>
            <a:endParaRPr lang="en-US" dirty="0"/>
          </a:p>
          <a:p>
            <a:r>
              <a:rPr lang="en-US" dirty="0"/>
              <a:t>Learn about key strategies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Time trends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Autocorrelation</a:t>
            </a:r>
          </a:p>
          <a:p>
            <a:endParaRPr lang="en-US" dirty="0"/>
          </a:p>
          <a:p>
            <a:r>
              <a:rPr lang="en-US" dirty="0"/>
              <a:t>Discuss two examples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4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an intercept term and time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ols.model.time</a:t>
            </a:r>
            <a:r>
              <a:rPr lang="en-US" sz="1800" dirty="0"/>
              <a:t> &lt;- </a:t>
            </a:r>
            <a:r>
              <a:rPr lang="en-US" sz="1800" dirty="0" err="1"/>
              <a:t>lm</a:t>
            </a:r>
            <a:r>
              <a:rPr lang="en-US" sz="1800" dirty="0"/>
              <a:t>(count ~ time,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</a:t>
            </a:r>
            <a:r>
              <a:rPr lang="en-US" sz="1800" dirty="0" err="1"/>
              <a:t>ols.model.time</a:t>
            </a:r>
            <a:r>
              <a:rPr lang="en-US" sz="1800" dirty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</a:t>
            </a:r>
            <a:r>
              <a:rPr lang="en-US" sz="1800" dirty="0" err="1"/>
              <a:t>ols.model.time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263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B2A84-3AF6-C54A-89C7-30BFC97E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0" y="773697"/>
            <a:ext cx="6927279" cy="4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3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C7255-3138-DF4D-9E97-7AB0F2B4378F}"/>
              </a:ext>
            </a:extLst>
          </p:cNvPr>
          <p:cNvSpPr txBox="1"/>
          <p:nvPr/>
        </p:nvSpPr>
        <p:spPr>
          <a:xfrm>
            <a:off x="2746365" y="4870234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66BC746-9C34-FE40-ADB4-0F47BDC476AA}"/>
              </a:ext>
            </a:extLst>
          </p:cNvPr>
          <p:cNvSpPr/>
          <p:nvPr/>
        </p:nvSpPr>
        <p:spPr>
          <a:xfrm>
            <a:off x="5939588" y="4239192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457201"/>
            <a:ext cx="10190747" cy="52337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Run a linear model with an intercept term and square term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ols.model.time2 &lt;- </a:t>
            </a:r>
            <a:r>
              <a:rPr lang="en-US" sz="1800" dirty="0" err="1"/>
              <a:t>lm</a:t>
            </a:r>
            <a:r>
              <a:rPr lang="en-US" sz="1800" dirty="0"/>
              <a:t>(count ~ time + I(time^2), data=dataset)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Different functions to work with the model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a summary of the results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summary(ols.model.time2)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confidence intervals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confint</a:t>
            </a:r>
            <a:r>
              <a:rPr lang="en-US" sz="1800" dirty="0"/>
              <a:t>(ols.model.time2)</a:t>
            </a:r>
          </a:p>
        </p:txBody>
      </p:sp>
    </p:spTree>
    <p:extLst>
      <p:ext uri="{BB962C8B-B14F-4D97-AF65-F5344CB8AC3E}">
        <p14:creationId xmlns:p14="http://schemas.microsoft.com/office/powerpoint/2010/main" val="3775137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A7A1C-9868-3C4B-8AA2-483A944B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74" y="462495"/>
            <a:ext cx="6954451" cy="51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7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Autocorrelation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5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we will cover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1011220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autocorrelation?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in data points over time</a:t>
            </a:r>
          </a:p>
          <a:p>
            <a:pPr lvl="1"/>
            <a:r>
              <a:rPr lang="en-US" dirty="0"/>
              <a:t>Means the data points are not independent</a:t>
            </a:r>
          </a:p>
          <a:p>
            <a:endParaRPr lang="en-US" dirty="0"/>
          </a:p>
          <a:p>
            <a:r>
              <a:rPr lang="en-US" dirty="0"/>
              <a:t>Two types we will discuss:</a:t>
            </a:r>
          </a:p>
          <a:p>
            <a:pPr lvl="1"/>
            <a:r>
              <a:rPr lang="en-US" dirty="0" err="1"/>
              <a:t>Autoregression</a:t>
            </a:r>
            <a:endParaRPr lang="en-US" dirty="0"/>
          </a:p>
          <a:p>
            <a:pPr lvl="1"/>
            <a:r>
              <a:rPr lang="en-US" dirty="0"/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074651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229016" y="357902"/>
          <a:ext cx="3511556" cy="94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29016" y="357902"/>
                        <a:ext cx="3511556" cy="94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Autoregression</a:t>
            </a:r>
            <a:endParaRPr lang="en-US" dirty="0"/>
          </a:p>
        </p:txBody>
      </p:sp>
      <p:pic>
        <p:nvPicPr>
          <p:cNvPr id="5" name="Picture 4" descr="Rplot0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1" b="8465"/>
          <a:stretch/>
        </p:blipFill>
        <p:spPr>
          <a:xfrm>
            <a:off x="118056" y="1260927"/>
            <a:ext cx="12073944" cy="55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6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146925" y="357188"/>
          <a:ext cx="36766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Equation" r:id="rId4" imgW="838200" imgH="215900" progId="Equation.3">
                  <p:embed/>
                </p:oleObj>
              </mc:Choice>
              <mc:Fallback>
                <p:oleObj name="Equation" r:id="rId4" imgW="8382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6925" y="357188"/>
                        <a:ext cx="36766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Moving Average</a:t>
            </a:r>
          </a:p>
        </p:txBody>
      </p:sp>
      <p:pic>
        <p:nvPicPr>
          <p:cNvPr id="4" name="Picture 3" descr="Rplot0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 b="8069"/>
          <a:stretch/>
        </p:blipFill>
        <p:spPr>
          <a:xfrm>
            <a:off x="0" y="1415143"/>
            <a:ext cx="1207008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5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Check Autocorrelation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Several methods, including:</a:t>
            </a:r>
          </a:p>
          <a:p>
            <a:pPr lvl="1"/>
            <a:r>
              <a:rPr lang="en-US" sz="2800" dirty="0"/>
              <a:t>Durbin-Watson test</a:t>
            </a:r>
          </a:p>
          <a:p>
            <a:pPr lvl="1"/>
            <a:r>
              <a:rPr lang="en-US" sz="2800" dirty="0"/>
              <a:t>Residual plots</a:t>
            </a:r>
          </a:p>
          <a:p>
            <a:pPr lvl="1"/>
            <a:r>
              <a:rPr lang="en-US" sz="2800" dirty="0"/>
              <a:t>ACF and partial-ACF plots</a:t>
            </a:r>
          </a:p>
        </p:txBody>
      </p:sp>
    </p:spTree>
    <p:extLst>
      <p:ext uri="{BB962C8B-B14F-4D97-AF65-F5344CB8AC3E}">
        <p14:creationId xmlns:p14="http://schemas.microsoft.com/office/powerpoint/2010/main" val="1131561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Durbin-Watson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formal test that tests for correlated residuals</a:t>
            </a:r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Values of 2 indicate no autocorrelation</a:t>
            </a:r>
          </a:p>
          <a:p>
            <a:pPr lvl="1"/>
            <a:r>
              <a:rPr lang="en-US" dirty="0"/>
              <a:t>lower values indicate positive correlation, higher indicates negative correlation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6B455B5C-26E0-8E43-9152-8C5BF863EB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6432" y="4053015"/>
            <a:ext cx="10190747" cy="163792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Durbin-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watson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test, 8 time periods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dwt(ols.model.time2,max.lag=8,alternative="</a:t>
            </a:r>
            <a:r>
              <a:rPr lang="en-US" sz="1800" dirty="0" err="1"/>
              <a:t>two.sided</a:t>
            </a:r>
            <a:r>
              <a:rPr lang="en-US" sz="18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756745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5FCF5-9333-3F4B-AC73-6D91D04F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8" y="318412"/>
            <a:ext cx="8439664" cy="54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99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residual plot to visually inspect for independence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77EDF7C-6D40-AC40-B9C9-D49FA9EFA6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26432" y="2360141"/>
            <a:ext cx="10190747" cy="33307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ggplot</a:t>
            </a:r>
            <a:r>
              <a:rPr lang="en-US" sz="1800" dirty="0"/>
              <a:t>(</a:t>
            </a:r>
            <a:r>
              <a:rPr lang="en-US" sz="1800" dirty="0" err="1"/>
              <a:t>dataset,aes</a:t>
            </a:r>
            <a:r>
              <a:rPr lang="en-US" sz="1800" dirty="0"/>
              <a:t>(x=</a:t>
            </a:r>
            <a:r>
              <a:rPr lang="en-US" sz="1800" dirty="0" err="1"/>
              <a:t>time,y</a:t>
            </a:r>
            <a:r>
              <a:rPr lang="en-US" sz="1800" dirty="0"/>
              <a:t>=ols.model.time2$residuals))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points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geom_point</a:t>
            </a:r>
            <a:r>
              <a:rPr lang="en-US" sz="1800" dirty="0"/>
              <a:t>(color="red")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fitted line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geom_line</a:t>
            </a:r>
            <a:r>
              <a:rPr lang="en-US" sz="1800" dirty="0"/>
              <a:t>(color="red")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# Add horizontal line through zero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geom_hline</a:t>
            </a:r>
            <a:r>
              <a:rPr lang="en-US" sz="1800" dirty="0"/>
              <a:t>(</a:t>
            </a:r>
            <a:r>
              <a:rPr lang="en-US" sz="1800" dirty="0" err="1"/>
              <a:t>yintercept</a:t>
            </a:r>
            <a:r>
              <a:rPr lang="en-US" sz="1800" dirty="0"/>
              <a:t>=0,linetype="dashed") 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# Change figure aesthetics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xlab</a:t>
            </a:r>
            <a:r>
              <a:rPr lang="en-US" sz="1800" dirty="0"/>
              <a:t>("Time")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ylab</a:t>
            </a:r>
            <a:r>
              <a:rPr lang="en-US" sz="1800" dirty="0"/>
              <a:t>("OLS Residuals") +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</a:t>
            </a:r>
            <a:r>
              <a:rPr lang="en-US" sz="1800" dirty="0" err="1"/>
              <a:t>theme_bw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73932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A7C71-7AF2-664C-AC7F-758914BE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0" y="0"/>
            <a:ext cx="10485840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2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plotting method with which you can assess autocorrelation and moving averages</a:t>
            </a:r>
          </a:p>
          <a:p>
            <a:endParaRPr lang="en-US" dirty="0"/>
          </a:p>
          <a:p>
            <a:r>
              <a:rPr lang="en-US" dirty="0"/>
              <a:t>Two plots</a:t>
            </a:r>
          </a:p>
          <a:p>
            <a:pPr lvl="1"/>
            <a:r>
              <a:rPr lang="en-US" dirty="0"/>
              <a:t>Autocorrelation</a:t>
            </a:r>
          </a:p>
          <a:p>
            <a:pPr lvl="1"/>
            <a:r>
              <a:rPr lang="en-US" dirty="0"/>
              <a:t>Partial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2852095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540114"/>
              </p:ext>
            </p:extLst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49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Setup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Exponential Decay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5" y="2116137"/>
            <a:ext cx="5036150" cy="3843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53" y="2116137"/>
            <a:ext cx="5069347" cy="38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95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Significant Lags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1877784"/>
            <a:ext cx="5321521" cy="4040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4" y="1876509"/>
            <a:ext cx="5517636" cy="40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4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"/>
            <a:ext cx="12192000" cy="676656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061450" y="1224643"/>
          <a:ext cx="1974198" cy="53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61450" y="1224643"/>
                        <a:ext cx="1974198" cy="53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67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478"/>
          <a:stretch/>
        </p:blipFill>
        <p:spPr>
          <a:xfrm>
            <a:off x="0" y="1647884"/>
            <a:ext cx="12192000" cy="4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72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10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Producing ACF/PACF plots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059D0D8-78CB-CF47-B0F2-AEEC78740518}"/>
              </a:ext>
            </a:extLst>
          </p:cNvPr>
          <p:cNvSpPr txBox="1">
            <a:spLocks/>
          </p:cNvSpPr>
          <p:nvPr/>
        </p:nvSpPr>
        <p:spPr bwMode="auto">
          <a:xfrm>
            <a:off x="926432" y="1995615"/>
            <a:ext cx="10190747" cy="3404287"/>
          </a:xfrm>
          <a:prstGeom prst="rect">
            <a:avLst/>
          </a:prstGeom>
          <a:solidFill>
            <a:srgbClr val="E5E9EA"/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Courier"/>
                <a:ea typeface="+mn-ea"/>
                <a:cs typeface="Courier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Plot ACF and PACF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Set plotting to two records on one page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par(</a:t>
            </a:r>
            <a:r>
              <a:rPr lang="en-US" sz="1800" dirty="0" err="1"/>
              <a:t>mfrow</a:t>
            </a:r>
            <a:r>
              <a:rPr lang="en-US" sz="1800" dirty="0"/>
              <a:t>=c(1,2))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Produce plots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acf</a:t>
            </a:r>
            <a:r>
              <a:rPr lang="en-US" sz="1800" dirty="0"/>
              <a:t>(residuals(ols.model.time2),main="ACF")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 err="1"/>
              <a:t>acf</a:t>
            </a:r>
            <a:r>
              <a:rPr lang="en-US" sz="1800" dirty="0"/>
              <a:t>(residuals(ols.model.time2),type='</a:t>
            </a:r>
            <a:r>
              <a:rPr lang="en-US" sz="1800" dirty="0" err="1"/>
              <a:t>partial',main</a:t>
            </a:r>
            <a:r>
              <a:rPr lang="en-US" sz="1800" dirty="0"/>
              <a:t>="PACF")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Reset the plotting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par(</a:t>
            </a:r>
            <a:r>
              <a:rPr lang="en-US" sz="1800" dirty="0" err="1"/>
              <a:t>mfrow</a:t>
            </a:r>
            <a:r>
              <a:rPr lang="en-US" sz="1800" dirty="0"/>
              <a:t>=c(1,1))</a:t>
            </a:r>
          </a:p>
        </p:txBody>
      </p:sp>
    </p:spTree>
    <p:extLst>
      <p:ext uri="{BB962C8B-B14F-4D97-AF65-F5344CB8AC3E}">
        <p14:creationId xmlns:p14="http://schemas.microsoft.com/office/powerpoint/2010/main" val="2695375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2DE4D-8478-BC41-9952-32BB3528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7" y="1"/>
            <a:ext cx="10555426" cy="59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7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Run the Final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81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965084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final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function </a:t>
            </a:r>
            <a:r>
              <a:rPr lang="en-US" i="1" dirty="0" err="1"/>
              <a:t>gls</a:t>
            </a:r>
            <a:r>
              <a:rPr lang="en-US" i="1" dirty="0"/>
              <a:t> </a:t>
            </a:r>
            <a:r>
              <a:rPr lang="en-US" dirty="0"/>
              <a:t>(similar specification to </a:t>
            </a:r>
            <a:r>
              <a:rPr lang="en-US" i="1" dirty="0" err="1"/>
              <a:t>lm</a:t>
            </a:r>
            <a:r>
              <a:rPr lang="en-US" dirty="0"/>
              <a:t>)</a:t>
            </a:r>
          </a:p>
          <a:p>
            <a:r>
              <a:rPr lang="en-US" dirty="0"/>
              <a:t>If we wanted to use AR(1), for 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2910018"/>
            <a:ext cx="10972799" cy="27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Fit the GLS regression model with AR(1)</a:t>
            </a:r>
          </a:p>
          <a:p>
            <a:r>
              <a:rPr lang="en-US" dirty="0" err="1"/>
              <a:t>model_final</a:t>
            </a:r>
            <a:r>
              <a:rPr lang="en-US" dirty="0"/>
              <a:t> &lt;- </a:t>
            </a:r>
            <a:r>
              <a:rPr lang="en-US" dirty="0" err="1"/>
              <a:t>gls</a:t>
            </a:r>
            <a:r>
              <a:rPr lang="en-US" dirty="0"/>
              <a:t>(count ~ time + time2,</a:t>
            </a:r>
          </a:p>
          <a:p>
            <a:r>
              <a:rPr lang="en-US" dirty="0"/>
              <a:t>                   data=dataset,</a:t>
            </a:r>
          </a:p>
          <a:p>
            <a:r>
              <a:rPr lang="en-US" dirty="0"/>
              <a:t>                   correlation=</a:t>
            </a:r>
            <a:r>
              <a:rPr lang="en-US" dirty="0" err="1"/>
              <a:t>corARMA</a:t>
            </a:r>
            <a:r>
              <a:rPr lang="en-US" dirty="0"/>
              <a:t>(p=1,form=~time),</a:t>
            </a:r>
          </a:p>
          <a:p>
            <a:r>
              <a:rPr lang="en-US" dirty="0"/>
              <a:t>			 method="ML")</a:t>
            </a:r>
          </a:p>
          <a:p>
            <a:r>
              <a:rPr lang="en-US" dirty="0"/>
              <a:t>summary(</a:t>
            </a:r>
            <a:r>
              <a:rPr lang="en-US" dirty="0" err="1"/>
              <a:t>model_final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8948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data row for each time period, including:</a:t>
            </a:r>
          </a:p>
          <a:p>
            <a:pPr lvl="1"/>
            <a:r>
              <a:rPr lang="en-US" dirty="0"/>
              <a:t>Time variable for day/month/year</a:t>
            </a:r>
          </a:p>
          <a:p>
            <a:pPr lvl="1"/>
            <a:r>
              <a:rPr lang="en-US" dirty="0"/>
              <a:t>Outcome of interest at that time period</a:t>
            </a:r>
          </a:p>
          <a:p>
            <a:endParaRPr lang="en-US" dirty="0"/>
          </a:p>
          <a:p>
            <a:r>
              <a:rPr lang="en-US" dirty="0"/>
              <a:t>Possible variables:</a:t>
            </a:r>
          </a:p>
          <a:p>
            <a:pPr lvl="1"/>
            <a:r>
              <a:rPr lang="en-US" dirty="0"/>
              <a:t>Time Trend</a:t>
            </a:r>
            <a:endParaRPr lang="en-US" i="1" dirty="0"/>
          </a:p>
          <a:p>
            <a:pPr lvl="1"/>
            <a:r>
              <a:rPr lang="en-US" dirty="0"/>
              <a:t>Post-intervention Level Change</a:t>
            </a:r>
            <a:endParaRPr lang="en-US" i="1" dirty="0"/>
          </a:p>
          <a:p>
            <a:pPr lvl="1"/>
            <a:r>
              <a:rPr lang="en-US" dirty="0"/>
              <a:t>Post-intervention Trend Change</a:t>
            </a:r>
          </a:p>
          <a:p>
            <a:pPr lvl="1"/>
            <a:r>
              <a:rPr lang="en-US" dirty="0"/>
              <a:t>Outcome of interest</a:t>
            </a:r>
          </a:p>
        </p:txBody>
      </p:sp>
    </p:spTree>
    <p:extLst>
      <p:ext uri="{BB962C8B-B14F-4D97-AF65-F5344CB8AC3E}">
        <p14:creationId xmlns:p14="http://schemas.microsoft.com/office/powerpoint/2010/main" val="552415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80FDC-3AC7-F64D-8E75-04D4CA64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5" y="428314"/>
            <a:ext cx="6272770" cy="50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4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8FE69-670D-1A49-80AF-39378D9D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3" y="0"/>
            <a:ext cx="10529349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3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Seasonality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Syndromic surveillance models</a:t>
            </a:r>
          </a:p>
        </p:txBody>
      </p:sp>
    </p:spTree>
    <p:extLst>
      <p:ext uri="{BB962C8B-B14F-4D97-AF65-F5344CB8AC3E}">
        <p14:creationId xmlns:p14="http://schemas.microsoft.com/office/powerpoint/2010/main" val="387927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44312"/>
              </p:ext>
            </p:extLst>
          </p:nvPr>
        </p:nvGraphicFramePr>
        <p:xfrm>
          <a:off x="3609474" y="156469"/>
          <a:ext cx="4684782" cy="5569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2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Visits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2016-01-01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2016-02-01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2016-03-01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2016-04-01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2016-05-01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2016-06-01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2016-07-01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2016-09-01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2016-10-01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16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4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926432" y="1106277"/>
            <a:ext cx="10190747" cy="36757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Load data and add time variable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dataset &lt;- </a:t>
            </a:r>
            <a:r>
              <a:rPr lang="en-US" sz="1800" dirty="0" err="1"/>
              <a:t>readRDS</a:t>
            </a:r>
            <a:r>
              <a:rPr lang="en-US" sz="1800" dirty="0"/>
              <a:t>("session2_data/</a:t>
            </a:r>
            <a:r>
              <a:rPr lang="en-US" sz="1800" dirty="0" err="1"/>
              <a:t>example_facility_B.rds</a:t>
            </a:r>
            <a:r>
              <a:rPr lang="en-US" sz="1800" dirty="0"/>
              <a:t>") %&gt;%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arrange(date) %&gt;%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  mutate(time=1:n())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# Print the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4139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BEDAC214-E1FE-8D4D-95C0-1B139882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904" y="379631"/>
            <a:ext cx="3873598" cy="5324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A6569-8107-6847-A0BA-DDEF9C5F9F19}"/>
              </a:ext>
            </a:extLst>
          </p:cNvPr>
          <p:cNvSpPr txBox="1"/>
          <p:nvPr/>
        </p:nvSpPr>
        <p:spPr>
          <a:xfrm>
            <a:off x="8271802" y="1041010"/>
            <a:ext cx="21101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We added this variable for plotting. You will see how to do this in lab.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EF44A2-681C-4048-A034-E1712CC8DB84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7661189" y="1556951"/>
            <a:ext cx="610613" cy="84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1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Visually Inspect Data</a:t>
            </a:r>
          </a:p>
        </p:txBody>
      </p:sp>
    </p:spTree>
    <p:extLst>
      <p:ext uri="{BB962C8B-B14F-4D97-AF65-F5344CB8AC3E}">
        <p14:creationId xmlns:p14="http://schemas.microsoft.com/office/powerpoint/2010/main" val="41945054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1636</Words>
  <Application>Microsoft Macintosh PowerPoint</Application>
  <PresentationFormat>Widescreen</PresentationFormat>
  <Paragraphs>326</Paragraphs>
  <Slides>52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Courier</vt:lpstr>
      <vt:lpstr>Georgia</vt:lpstr>
      <vt:lpstr>Helvetica</vt:lpstr>
      <vt:lpstr>Times New Roman</vt:lpstr>
      <vt:lpstr>1_Office Theme</vt:lpstr>
      <vt:lpstr>Equation</vt:lpstr>
      <vt:lpstr>Fitting time series models</vt:lpstr>
      <vt:lpstr>Teaching Objectives</vt:lpstr>
      <vt:lpstr>Steps we will cover</vt:lpstr>
      <vt:lpstr>Step 1: Setup Data</vt:lpstr>
      <vt:lpstr>Data Setup</vt:lpstr>
      <vt:lpstr>PowerPoint Presentation</vt:lpstr>
      <vt:lpstr>PowerPoint Presentation</vt:lpstr>
      <vt:lpstr>PowerPoint Presentation</vt:lpstr>
      <vt:lpstr>Step 2: Visually Inspect Data</vt:lpstr>
      <vt:lpstr>Visually Inspect Data</vt:lpstr>
      <vt:lpstr>PowerPoint Presentation</vt:lpstr>
      <vt:lpstr>PowerPoint Presentation</vt:lpstr>
      <vt:lpstr>Step 3: Preliminary Analysis</vt:lpstr>
      <vt:lpstr>Where we are now</vt:lpstr>
      <vt:lpstr>Preliminary analysis</vt:lpstr>
      <vt:lpstr>Intercept-only Model</vt:lpstr>
      <vt:lpstr>PowerPoint Presentation</vt:lpstr>
      <vt:lpstr>PowerPoint Presentation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PowerPoint Presentation</vt:lpstr>
      <vt:lpstr>Step 4: Autocorrelation</vt:lpstr>
      <vt:lpstr>What is autocorrelation?</vt:lpstr>
      <vt:lpstr>Autoregression</vt:lpstr>
      <vt:lpstr>Moving Average</vt:lpstr>
      <vt:lpstr>Methods to Check Autocorrelation</vt:lpstr>
      <vt:lpstr>Durbin-Watson test</vt:lpstr>
      <vt:lpstr>PowerPoint Presentation</vt:lpstr>
      <vt:lpstr>Residual plot</vt:lpstr>
      <vt:lpstr>PowerPoint Presentation</vt:lpstr>
      <vt:lpstr>Autocorrelation plots</vt:lpstr>
      <vt:lpstr>PowerPoint Presentation</vt:lpstr>
      <vt:lpstr>Examples of Exponential Decay</vt:lpstr>
      <vt:lpstr>Examples of Significant Lags</vt:lpstr>
      <vt:lpstr>PowerPoint Presentation</vt:lpstr>
      <vt:lpstr>PowerPoint Presentation</vt:lpstr>
      <vt:lpstr>PowerPoint Presentation</vt:lpstr>
      <vt:lpstr>Producing ACF/PACF plots</vt:lpstr>
      <vt:lpstr>PowerPoint Presentation</vt:lpstr>
      <vt:lpstr>Step 5: Run the Final Model</vt:lpstr>
      <vt:lpstr>Where we are now</vt:lpstr>
      <vt:lpstr>Running the final model</vt:lpstr>
      <vt:lpstr>PowerPoint Presentation</vt:lpstr>
      <vt:lpstr>PowerPoint Presentation</vt:lpstr>
      <vt:lpstr>Next week...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Law, Michael</cp:lastModifiedBy>
  <cp:revision>50</cp:revision>
  <dcterms:created xsi:type="dcterms:W3CDTF">2019-03-28T20:29:47Z</dcterms:created>
  <dcterms:modified xsi:type="dcterms:W3CDTF">2021-03-08T15:08:46Z</dcterms:modified>
</cp:coreProperties>
</file>